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84988" cy="10018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2FD75-CA97-4B4F-8180-0BCD32E730BA}" type="datetimeFigureOut">
              <a:rPr lang="en-GB"/>
              <a:pPr>
                <a:defRPr/>
              </a:pPr>
              <a:t>27/09/2011</a:t>
            </a:fld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D7B4-B17F-40BD-94F9-2DBD852593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81A50-AB11-44E9-9B54-0116DA7C3AE2}" type="datetimeFigureOut">
              <a:rPr lang="en-GB"/>
              <a:pPr>
                <a:defRPr/>
              </a:pPr>
              <a:t>27/09/2011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5593F-CC4E-4FF3-BFC1-E4BA460F66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E106A-8AAF-4195-B789-4EF9DE7D7E46}" type="datetimeFigureOut">
              <a:rPr lang="en-GB"/>
              <a:pPr>
                <a:defRPr/>
              </a:pPr>
              <a:t>27/09/2011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2A8AF-A7CC-4455-BA4A-0483CE31C7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AC4AB-DF83-4820-8A67-2E2DAFCF99B4}" type="datetimeFigureOut">
              <a:rPr lang="en-GB"/>
              <a:pPr>
                <a:defRPr/>
              </a:pPr>
              <a:t>27/09/2011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B3F50-FC35-48D2-A445-C9270F545B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2BBAB-AB43-4A5A-A4AE-82A411F6E881}" type="datetimeFigureOut">
              <a:rPr lang="en-GB"/>
              <a:pPr>
                <a:defRPr/>
              </a:pPr>
              <a:t>27/09/2011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E0150-63E5-4C87-9F8D-622FD985BE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6CA5C-BB34-4EE4-8566-CF90987C8D57}" type="datetimeFigureOut">
              <a:rPr lang="en-GB"/>
              <a:pPr>
                <a:defRPr/>
              </a:pPr>
              <a:t>27/09/2011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97A78-4762-4B10-BC6D-E0BA9476E7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40D68-7939-4BEB-A17A-F0C082D54B0F}" type="datetimeFigureOut">
              <a:rPr lang="en-GB"/>
              <a:pPr>
                <a:defRPr/>
              </a:pPr>
              <a:t>27/09/2011</a:t>
            </a:fld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30733-6EDB-4073-8335-8E4FE062E1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34011-A1F6-4F4D-A278-B371B12DE479}" type="datetimeFigureOut">
              <a:rPr lang="en-GB"/>
              <a:pPr>
                <a:defRPr/>
              </a:pPr>
              <a:t>27/09/2011</a:t>
            </a:fld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BA0D0-1423-4FA0-A2D1-6CC3523A86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13E68-49A7-494D-BED4-AF315D0C932F}" type="datetimeFigureOut">
              <a:rPr lang="en-GB"/>
              <a:pPr>
                <a:defRPr/>
              </a:pPr>
              <a:t>27/09/2011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653E7-1640-44C4-B545-DD3604EF6C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7CC2E-A2BE-4280-9765-E8764D56C36A}" type="datetimeFigureOut">
              <a:rPr lang="en-GB"/>
              <a:pPr>
                <a:defRPr/>
              </a:pPr>
              <a:t>27/09/2011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50A52-CFD9-4573-959D-1CB0E23ADC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9AE13-88B8-491F-9103-79E212170FA2}" type="datetimeFigureOut">
              <a:rPr lang="en-GB"/>
              <a:pPr>
                <a:defRPr/>
              </a:pPr>
              <a:t>27/09/2011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15CA6-485D-49E2-A975-252A3FAAA4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B6E164-25A5-4802-8A11-4D8BEB5FD9BE}" type="datetimeFigureOut">
              <a:rPr lang="en-GB"/>
              <a:pPr>
                <a:defRPr/>
              </a:pPr>
              <a:t>27/09/2011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954A2B-EBC0-4B5F-AA82-2FC1D23151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wm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dirty="0" smtClean="0">
                <a:solidFill>
                  <a:srgbClr val="FF0000"/>
                </a:solidFill>
              </a:rPr>
              <a:t>“Blood Brothers”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en-GB" u="sng" smtClean="0">
                <a:solidFill>
                  <a:srgbClr val="FF0000"/>
                </a:solidFill>
                <a:latin typeface="Adobe Heiti Std R"/>
                <a:ea typeface="Adobe Heiti Std R"/>
                <a:cs typeface="Adobe Heiti Std R"/>
              </a:rPr>
              <a:t>Mrs Lyons</a:t>
            </a:r>
          </a:p>
          <a:p>
            <a:pPr marR="0" eaLnBrk="1" hangingPunct="1"/>
            <a:r>
              <a:rPr lang="en-GB" u="sng" smtClean="0">
                <a:solidFill>
                  <a:srgbClr val="FF0000"/>
                </a:solidFill>
                <a:latin typeface="Adobe Heiti Std R"/>
                <a:ea typeface="Adobe Heiti Std R"/>
                <a:cs typeface="Adobe Heiti Std R"/>
              </a:rPr>
              <a:t>Character Study</a:t>
            </a:r>
          </a:p>
        </p:txBody>
      </p:sp>
      <p:pic>
        <p:nvPicPr>
          <p:cNvPr id="13315" name="Picture 5" descr="C:\Users\Sharon Jess\AppData\Local\Microsoft\Windows\Temporary Internet Files\Content.IE5\E7G1TRBL\MP90042230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213100"/>
            <a:ext cx="5003800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 descr="C:\Users\Sharon Jess\AppData\Local\Microsoft\Windows\Temporary Internet Files\Content.IE5\XBQ6S4O7\MP90044858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2613025" cy="259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C:\Users\Sharon Jess\AppData\Local\Microsoft\Windows\Temporary Internet Files\Content.IE5\BV2J2X0X\MC900155915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5049838"/>
            <a:ext cx="1739900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 descr="C:\Users\Sharon Jess\AppData\Local\Microsoft\Windows\Temporary Internet Files\Content.IE5\E7G1TRBL\MC900156031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48538" y="620713"/>
            <a:ext cx="1795462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u="sng" smtClean="0">
                <a:solidFill>
                  <a:srgbClr val="FF0000"/>
                </a:solidFill>
              </a:rPr>
              <a:t>What did you learn today?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en-GB" smtClean="0"/>
              <a:t>Look at your learning goals.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Did you achieve these?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Give reasons for your response.</a:t>
            </a:r>
          </a:p>
        </p:txBody>
      </p:sp>
      <p:pic>
        <p:nvPicPr>
          <p:cNvPr id="22531" name="Picture 2" descr="C:\Users\Sharon Jess\AppData\Local\Microsoft\Windows\Temporary Internet Files\Content.IE5\E7G1TRBL\MP90042434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80063" y="1989138"/>
            <a:ext cx="2803525" cy="1982787"/>
          </a:xfrm>
        </p:spPr>
      </p:pic>
      <p:pic>
        <p:nvPicPr>
          <p:cNvPr id="22532" name="Picture 3" descr="C:\Users\Sharon Jess\AppData\Local\Microsoft\Windows\Temporary Internet Files\Content.IE5\E7G1TRBL\MC90036749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5300663"/>
            <a:ext cx="18161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C:\Users\Sharon Jess\AppData\Local\Microsoft\Windows\Temporary Internet Files\Content.IE5\E7G1TRBL\MP900387254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248150"/>
            <a:ext cx="3657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b="1" u="sng" smtClean="0">
                <a:solidFill>
                  <a:srgbClr val="FF0000"/>
                </a:solidFill>
              </a:rPr>
              <a:t>Learning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dirty="0" smtClean="0"/>
              <a:t>We are learning to:-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/>
              <a:t>Have a deeper understanding of Mrs Lyons and in turn Mrs </a:t>
            </a:r>
            <a:r>
              <a:rPr lang="en-GB" dirty="0" err="1" smtClean="0"/>
              <a:t>Johnstone</a:t>
            </a:r>
            <a:r>
              <a:rPr lang="en-GB" dirty="0" smtClean="0"/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/>
              <a:t>Express our opinion and support with appropriate evidence from the text;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/>
              <a:t>Work in pairs; sharing thoughts, ideas and opinions;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GB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/>
              <a:t>Record our responses in a range of forms.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u="sng" dirty="0" smtClean="0">
                <a:solidFill>
                  <a:srgbClr val="FF0000"/>
                </a:solidFill>
              </a:rPr>
              <a:t>How do these images remind you of the play?</a:t>
            </a:r>
            <a:endParaRPr lang="en-GB" u="sng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://i.dailymail.co.uk/i/pix/2009/01/24/article-1127254-0325B62D000005DC-243_468x2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6300" y="4133850"/>
            <a:ext cx="44577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0" descr="http://thingz4free.co.uk/wp-content/uploads/2010/09/uk-mon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700213"/>
            <a:ext cx="25923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2" descr="http://3.bp.blogspot.com/_oZYwdBdeeZk/SgX5njwZL-I/AAAAAAAAAfU/4t4fXByjOBc/s400/100_64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1852613"/>
            <a:ext cx="3240088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4" descr="http://t2.gstatic.com/images?q=tbn:ANd9GcRBNb4z6CoNhdlL0prtoWYEACTN_2aQoMWH7ePgtFd2e5mKJcuScuxjiC679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4495800"/>
            <a:ext cx="19431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dirty="0" smtClean="0"/>
              <a:t>Adjectives to describe Mrs Lyons</a:t>
            </a:r>
            <a:endParaRPr lang="en-GB" u="sng" dirty="0"/>
          </a:p>
        </p:txBody>
      </p:sp>
      <p:sp>
        <p:nvSpPr>
          <p:cNvPr id="1638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en-GB" smtClean="0"/>
              <a:t>Cruel</a:t>
            </a:r>
          </a:p>
          <a:p>
            <a:pPr eaLnBrk="1" hangingPunct="1"/>
            <a:r>
              <a:rPr lang="en-GB" smtClean="0"/>
              <a:t>Calculating</a:t>
            </a:r>
          </a:p>
          <a:p>
            <a:pPr eaLnBrk="1" hangingPunct="1"/>
            <a:r>
              <a:rPr lang="en-GB" smtClean="0"/>
              <a:t>Cold</a:t>
            </a:r>
          </a:p>
          <a:p>
            <a:pPr eaLnBrk="1" hangingPunct="1"/>
            <a:r>
              <a:rPr lang="en-GB" smtClean="0"/>
              <a:t>Evil</a:t>
            </a:r>
          </a:p>
          <a:p>
            <a:pPr eaLnBrk="1" hangingPunct="1"/>
            <a:r>
              <a:rPr lang="en-GB" smtClean="0"/>
              <a:t>Cunning</a:t>
            </a:r>
          </a:p>
          <a:p>
            <a:pPr eaLnBrk="1" hangingPunct="1"/>
            <a:r>
              <a:rPr lang="en-GB" smtClean="0"/>
              <a:t>Selfish</a:t>
            </a:r>
          </a:p>
          <a:p>
            <a:pPr eaLnBrk="1" hangingPunct="1"/>
            <a:r>
              <a:rPr lang="en-GB" smtClean="0"/>
              <a:t>Desperate</a:t>
            </a:r>
          </a:p>
          <a:p>
            <a:pPr eaLnBrk="1" hangingPunct="1"/>
            <a:r>
              <a:rPr lang="en-GB" smtClean="0"/>
              <a:t>Agitated</a:t>
            </a:r>
          </a:p>
          <a:p>
            <a:pPr eaLnBrk="1" hangingPunct="1"/>
            <a:r>
              <a:rPr lang="en-GB" smtClean="0"/>
              <a:t>Jealous</a:t>
            </a:r>
          </a:p>
        </p:txBody>
      </p:sp>
      <p:pic>
        <p:nvPicPr>
          <p:cNvPr id="16387" name="Picture 3" descr="C:\Users\Sharon Jess\AppData\Local\Microsoft\Windows\Temporary Internet Files\Content.IE5\LPI02H64\MC90015169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844675"/>
            <a:ext cx="9128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C:\Users\Sharon Jess\AppData\Local\Microsoft\Windows\Temporary Internet Files\Content.IE5\BV2J2X0X\MC90002761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2997200"/>
            <a:ext cx="9144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C:\Users\Sharon Jess\AppData\Local\Microsoft\Windows\Temporary Internet Files\Content.IE5\LPI02H64\MC900151691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63938" y="4076700"/>
            <a:ext cx="912812" cy="914400"/>
          </a:xfrm>
        </p:spPr>
      </p:pic>
      <p:pic>
        <p:nvPicPr>
          <p:cNvPr id="16390" name="Picture 7" descr="C:\Users\Sharon Jess\AppData\Local\Microsoft\Windows\Temporary Internet Files\Content.IE5\BV2J2X0X\MC90002761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5157788"/>
            <a:ext cx="91281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C:\Users\Sharon Jess\AppData\Local\Microsoft\Windows\Temporary Internet Files\Content.IE5\LPI02H64\MC900433818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2349500"/>
            <a:ext cx="18288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 descr="http://www.askkissy.com/wp-content/uploads/2011/08/pe03459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4365625"/>
            <a:ext cx="28003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1" descr="C:\Users\Sharon Jess\AppData\Local\Microsoft\Windows\Temporary Internet Files\Content.IE5\BV2J2X0X\MC900440516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2276475"/>
            <a:ext cx="144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u="sng" smtClean="0">
                <a:solidFill>
                  <a:srgbClr val="FF0000"/>
                </a:solidFill>
              </a:rPr>
              <a:t>Adjectives Task (10 minutes)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en-GB" smtClean="0"/>
              <a:t>In pairs discuss a range of additional adjectives to describe Mrs Lyons.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Choose SIX and record these in a spider-diagram.</a:t>
            </a:r>
          </a:p>
        </p:txBody>
      </p:sp>
      <p:pic>
        <p:nvPicPr>
          <p:cNvPr id="17411" name="Content Placeholder 4" descr="http://abcteach.com/GraphicOrganizers/images/spider3.gif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405063"/>
            <a:ext cx="4038600" cy="3465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u="sng" smtClean="0">
                <a:solidFill>
                  <a:srgbClr val="FF0000"/>
                </a:solidFill>
              </a:rPr>
              <a:t>Mrs Lyons Character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 large part of the tension throughout the play hangs on the superstition that </a:t>
            </a:r>
            <a:r>
              <a:rPr lang="en-US" dirty="0" err="1" smtClean="0"/>
              <a:t>Mrs</a:t>
            </a:r>
            <a:r>
              <a:rPr lang="en-US" dirty="0" smtClean="0"/>
              <a:t> Lyons uses to trap </a:t>
            </a:r>
            <a:r>
              <a:rPr lang="en-US" dirty="0" err="1" smtClean="0"/>
              <a:t>Mrs</a:t>
            </a:r>
            <a:r>
              <a:rPr lang="en-US" dirty="0" smtClean="0"/>
              <a:t> </a:t>
            </a:r>
            <a:r>
              <a:rPr lang="en-US" dirty="0" err="1" smtClean="0"/>
              <a:t>Johnstone</a:t>
            </a:r>
            <a:r>
              <a:rPr lang="en-US" dirty="0" smtClean="0"/>
              <a:t> into silence; that should Mickey and Eddie discover their brotherhood, they will both die.</a:t>
            </a:r>
            <a:endParaRPr lang="en-GB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Throughout the play we see the huge contrast between </a:t>
            </a:r>
            <a:r>
              <a:rPr lang="en-US" dirty="0" err="1" smtClean="0"/>
              <a:t>Mrs</a:t>
            </a:r>
            <a:r>
              <a:rPr lang="en-US" dirty="0" smtClean="0"/>
              <a:t> Lyons and </a:t>
            </a:r>
            <a:r>
              <a:rPr lang="en-US" dirty="0" err="1" smtClean="0"/>
              <a:t>Mrs</a:t>
            </a:r>
            <a:r>
              <a:rPr lang="en-US" dirty="0" smtClean="0"/>
              <a:t> </a:t>
            </a:r>
            <a:r>
              <a:rPr lang="en-US" dirty="0" err="1" smtClean="0"/>
              <a:t>Johnstone</a:t>
            </a:r>
            <a:r>
              <a:rPr lang="en-US" dirty="0" smtClean="0"/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Why do you think the narrator refers to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Mrs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Johnstone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as the “Mother so cruel” at the start of the play?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Do you agree?  Why/ Why not?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(discuss in pairs)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8436" name="Picture 2" descr="C:\Users\Sharon Jess\AppData\Local\Microsoft\Windows\Temporary Internet Files\Content.IE5\BV2J2X0X\MC90028137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5013325"/>
            <a:ext cx="1827213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b="1" u="sng" smtClean="0">
                <a:solidFill>
                  <a:srgbClr val="FF0000"/>
                </a:solidFill>
              </a:rPr>
              <a:t>Discussion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Rather than viewing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Mrs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Johnstone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as a cruel character do you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sympathise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with her dilemma?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Remember we know she struggles with a house full of children.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She has endless patience and tenderness. </a:t>
            </a:r>
          </a:p>
        </p:txBody>
      </p:sp>
      <p:sp>
        <p:nvSpPr>
          <p:cNvPr id="1945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en-US" smtClean="0"/>
              <a:t>She is trapped by her social position and her lack of funds.</a:t>
            </a:r>
          </a:p>
          <a:p>
            <a:pPr eaLnBrk="1" hangingPunct="1"/>
            <a:r>
              <a:rPr lang="en-US" smtClean="0"/>
              <a:t>She is down-to-earth and does not see money as the answer to all of her problems. (We see her refuse money from the desperate Mrs Lyons) </a:t>
            </a:r>
            <a:endParaRPr lang="en-GB" smtClean="0"/>
          </a:p>
          <a:p>
            <a:pPr eaLnBrk="1" hangingPunct="1"/>
            <a:endParaRPr lang="en-GB" smtClean="0"/>
          </a:p>
        </p:txBody>
      </p:sp>
      <p:pic>
        <p:nvPicPr>
          <p:cNvPr id="19460" name="Picture 2" descr="C:\Users\Sharon Jess\AppData\Local\Microsoft\Windows\Temporary Internet Files\Content.IE5\BV2J2X0X\MC90043439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1700" y="5483225"/>
            <a:ext cx="18923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b="1" u="sng" smtClean="0">
                <a:solidFill>
                  <a:srgbClr val="FF0000"/>
                </a:solidFill>
              </a:rPr>
              <a:t>Mrs Lyons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MRS LYONS: Thousands… I’m talking about thousands if you want it, and think what you could do with money like that.</a:t>
            </a:r>
            <a:endParaRPr lang="en-GB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MRS JOHNSTONE: I’d spend it. I’d buy more junk and trash; that’s all. I don’t want your money. I’ve made a life here. It’s not much of one maybe, but I made it.</a:t>
            </a:r>
            <a:endParaRPr lang="en-GB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What does this quotation tell you about Mrs Lyons?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What does this quotation tell you about Mrs </a:t>
            </a: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Johnstone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484" name="Picture 2" descr="C:\Users\Sharon Jess\AppData\Local\Microsoft\Windows\Temporary Internet Files\Content.IE5\XBQ6S4O7\MP90044238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4149725"/>
            <a:ext cx="377983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b="1" u="sng" smtClean="0">
                <a:solidFill>
                  <a:srgbClr val="FF0000"/>
                </a:solidFill>
              </a:rPr>
              <a:t>Did you mention?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en-US" smtClean="0"/>
              <a:t>Mrs Lyons is very conscious of her social position and this scene indicates that she sees money as a solution to the problems of Mrs Johnstone. </a:t>
            </a:r>
            <a:endParaRPr lang="en-GB" smtClean="0"/>
          </a:p>
        </p:txBody>
      </p:sp>
      <p:sp>
        <p:nvSpPr>
          <p:cNvPr id="2150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en-US" smtClean="0"/>
              <a:t>Mrs Lyons is also portrayed as a cold woman who doesn’t show much emotion. She is very over-protective of Eddie and fears his bond with the Johnstones.</a:t>
            </a:r>
            <a:endParaRPr lang="en-GB" smtClean="0"/>
          </a:p>
        </p:txBody>
      </p:sp>
      <p:pic>
        <p:nvPicPr>
          <p:cNvPr id="21508" name="Picture 2" descr="C:\Users\Sharon Jess\AppData\Local\Microsoft\Windows\Temporary Internet Files\Content.IE5\XBQ6S4O7\MP91021657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4697413"/>
            <a:ext cx="2879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C:\Users\Sharon Jess\AppData\Local\Microsoft\Windows\Temporary Internet Files\Content.IE5\XBQ6S4O7\MC90039068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4975225"/>
            <a:ext cx="161607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400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Constantia</vt:lpstr>
      <vt:lpstr>Wingdings 2</vt:lpstr>
      <vt:lpstr>Adobe Heiti Std R</vt:lpstr>
      <vt:lpstr>Flow</vt:lpstr>
      <vt:lpstr>Flow</vt:lpstr>
      <vt:lpstr>Flow</vt:lpstr>
      <vt:lpstr>Flow</vt:lpstr>
      <vt:lpstr>Slide 1</vt:lpstr>
      <vt:lpstr>Learning Goals</vt:lpstr>
      <vt:lpstr>How do these images remind you of the play?</vt:lpstr>
      <vt:lpstr>Adjectives to describe Mrs Lyons</vt:lpstr>
      <vt:lpstr>Adjectives Task (10 minutes)</vt:lpstr>
      <vt:lpstr>Mrs Lyons Character Study</vt:lpstr>
      <vt:lpstr>Discussion Activities</vt:lpstr>
      <vt:lpstr>Mrs Lyons</vt:lpstr>
      <vt:lpstr>Did you mention?</vt:lpstr>
      <vt:lpstr>What did you learn today?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“Blood Brothers”</dc:title>
  <dc:creator>Sharon Jess</dc:creator>
  <cp:lastModifiedBy>sjess628</cp:lastModifiedBy>
  <cp:revision>19</cp:revision>
  <dcterms:created xsi:type="dcterms:W3CDTF">2011-09-20T17:20:36Z</dcterms:created>
  <dcterms:modified xsi:type="dcterms:W3CDTF">2011-09-27T12:44:13Z</dcterms:modified>
</cp:coreProperties>
</file>